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9" r:id="rId9"/>
    <p:sldId id="267" r:id="rId10"/>
    <p:sldId id="270" r:id="rId11"/>
    <p:sldId id="275" r:id="rId12"/>
    <p:sldId id="268" r:id="rId13"/>
    <p:sldId id="271" r:id="rId14"/>
    <p:sldId id="274" r:id="rId15"/>
    <p:sldId id="272" r:id="rId16"/>
    <p:sldId id="273" r:id="rId17"/>
    <p:sldId id="277" r:id="rId18"/>
    <p:sldId id="276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0719"/>
    <a:srgbClr val="8A8A8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80" d="100"/>
          <a:sy n="80" d="100"/>
        </p:scale>
        <p:origin x="86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Hamilton" userId="5fbd80e4-a4c5-4f1c-85b9-9c9d56e4ce4d" providerId="ADAL" clId="{72861090-3779-4D4B-872F-10C2621C5041}"/>
    <pc:docChg chg="custSel modSld">
      <pc:chgData name="John Hamilton" userId="5fbd80e4-a4c5-4f1c-85b9-9c9d56e4ce4d" providerId="ADAL" clId="{72861090-3779-4D4B-872F-10C2621C5041}" dt="2022-04-22T23:02:04.442" v="8" actId="20577"/>
      <pc:docMkLst>
        <pc:docMk/>
      </pc:docMkLst>
      <pc:sldChg chg="modSp mod">
        <pc:chgData name="John Hamilton" userId="5fbd80e4-a4c5-4f1c-85b9-9c9d56e4ce4d" providerId="ADAL" clId="{72861090-3779-4D4B-872F-10C2621C5041}" dt="2022-04-22T23:01:17.875" v="0" actId="403"/>
        <pc:sldMkLst>
          <pc:docMk/>
          <pc:sldMk cId="1844828678" sldId="257"/>
        </pc:sldMkLst>
        <pc:spChg chg="mod">
          <ac:chgData name="John Hamilton" userId="5fbd80e4-a4c5-4f1c-85b9-9c9d56e4ce4d" providerId="ADAL" clId="{72861090-3779-4D4B-872F-10C2621C5041}" dt="2022-04-22T23:01:17.875" v="0" actId="403"/>
          <ac:spMkLst>
            <pc:docMk/>
            <pc:sldMk cId="1844828678" sldId="257"/>
            <ac:spMk id="2" creationId="{3D1EA704-1A63-4CD4-A396-DC8189AF1FE3}"/>
          </ac:spMkLst>
        </pc:spChg>
      </pc:sldChg>
      <pc:sldChg chg="modSp mod">
        <pc:chgData name="John Hamilton" userId="5fbd80e4-a4c5-4f1c-85b9-9c9d56e4ce4d" providerId="ADAL" clId="{72861090-3779-4D4B-872F-10C2621C5041}" dt="2022-04-22T23:02:04.442" v="8" actId="20577"/>
        <pc:sldMkLst>
          <pc:docMk/>
          <pc:sldMk cId="3779474373" sldId="258"/>
        </pc:sldMkLst>
        <pc:spChg chg="mod">
          <ac:chgData name="John Hamilton" userId="5fbd80e4-a4c5-4f1c-85b9-9c9d56e4ce4d" providerId="ADAL" clId="{72861090-3779-4D4B-872F-10C2621C5041}" dt="2022-04-22T23:02:04.442" v="8" actId="20577"/>
          <ac:spMkLst>
            <pc:docMk/>
            <pc:sldMk cId="3779474373" sldId="258"/>
            <ac:spMk id="3" creationId="{18B507C2-4284-4127-A074-FDE0E5A6C1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4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1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8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37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2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1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5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8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A172F-802C-4215-9462-72384E835ABE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7FA70-7286-4449-95A9-C52B46645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41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1EA704-1A63-4CD4-A396-DC8189AF1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5021" y="5234035"/>
            <a:ext cx="8356979" cy="1724991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ln w="34925"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42000">
                        <a:schemeClr val="accent4">
                          <a:lumMod val="10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rgbClr val="0000FF"/>
                </a:solidFill>
                <a:latin typeface="+mn-lt"/>
              </a:rPr>
              <a:t>				</a:t>
            </a:r>
            <a:r>
              <a:rPr lang="en-US" sz="6600" b="1" dirty="0">
                <a:ln w="34925"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42000">
                        <a:schemeClr val="accent4">
                          <a:lumMod val="10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rgbClr val="0000FF"/>
                </a:solidFill>
                <a:latin typeface="+mn-lt"/>
              </a:rPr>
              <a:t>STAR</a:t>
            </a:r>
            <a:r>
              <a:rPr lang="en-US" sz="6600" dirty="0">
                <a:ln w="34925"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42000">
                        <a:schemeClr val="accent4">
                          <a:lumMod val="10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rgbClr val="0000FF"/>
                </a:solidFill>
                <a:latin typeface="+mn-lt"/>
              </a:rPr>
              <a:t> </a:t>
            </a:r>
            <a:r>
              <a:rPr lang="en-US" sz="6600" i="1" dirty="0">
                <a:ln w="34925"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42000">
                        <a:schemeClr val="accent4">
                          <a:lumMod val="10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rgbClr val="0000FF"/>
                </a:solidFill>
                <a:latin typeface="+mn-lt"/>
              </a:rPr>
              <a:t>Flight</a:t>
            </a:r>
            <a:r>
              <a:rPr lang="en-US" sz="6600" dirty="0">
                <a:ln w="34925"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42000">
                        <a:schemeClr val="accent4">
                          <a:lumMod val="10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/>
            </a:r>
            <a:br>
              <a:rPr lang="en-US" dirty="0">
                <a:solidFill>
                  <a:srgbClr val="FFFFFF"/>
                </a:solidFill>
                <a:latin typeface="+mn-lt"/>
              </a:rPr>
            </a:br>
            <a:r>
              <a:rPr lang="en-US" dirty="0">
                <a:solidFill>
                  <a:srgbClr val="FFFFFF"/>
                </a:solidFill>
                <a:latin typeface="+mn-lt"/>
              </a:rPr>
              <a:t>Blanco County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Base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icture 2" descr="https://www.co.blanco.tx.us/upload/template/0148/images/TAC-made%20Blanco%20County%20S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035"/>
            <a:ext cx="1623964" cy="16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828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4"/>
          <a:stretch/>
        </p:blipFill>
        <p:spPr>
          <a:xfrm>
            <a:off x="1" y="-327546"/>
            <a:ext cx="12192000" cy="72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Travis County </a:t>
            </a:r>
            <a:r>
              <a:rPr lang="en-US" b="1" i="1" dirty="0" smtClean="0"/>
              <a:t>STAR</a:t>
            </a:r>
            <a:r>
              <a:rPr lang="en-US" dirty="0" smtClean="0"/>
              <a:t> Flight: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1825624"/>
            <a:ext cx="11230970" cy="503237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  <a:effectLst/>
              </a:rPr>
              <a:t>Multi-Mission Public Safety Helicopter Program serving Travis County and the 17 Surrounding Counties of Central Texas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Helicopter Air Ambulance  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  <a:effectLst/>
              </a:rPr>
              <a:t>911 Scene Response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  <a:effectLst/>
              </a:rPr>
              <a:t>Critical Care </a:t>
            </a:r>
            <a:r>
              <a:rPr lang="en-US" sz="2400" dirty="0" err="1" smtClean="0">
                <a:solidFill>
                  <a:schemeClr val="tx1"/>
                </a:solidFill>
                <a:effectLst/>
              </a:rPr>
              <a:t>Interfacility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 transport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Search and Rescue/Hoist Operations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Airborne Fire Recon and Suppression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Law Enforcement Support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Specialty Team Transport</a:t>
            </a:r>
          </a:p>
          <a:p>
            <a:r>
              <a:rPr lang="en-US" sz="2400" dirty="0" smtClean="0"/>
              <a:t>Third oldest flight program in the state of Texas. </a:t>
            </a:r>
          </a:p>
          <a:p>
            <a:r>
              <a:rPr lang="en-US" sz="2400" dirty="0" smtClean="0"/>
              <a:t>Started in 1985, 37 years of service to the community.  </a:t>
            </a:r>
          </a:p>
          <a:p>
            <a:r>
              <a:rPr lang="en-US" sz="2400" dirty="0" smtClean="0"/>
              <a:t>Only CAMTS accredited Public Safety flight program in</a:t>
            </a:r>
            <a:br>
              <a:rPr lang="en-US" sz="2400" dirty="0" smtClean="0"/>
            </a:br>
            <a:r>
              <a:rPr lang="en-US" sz="2400" dirty="0" smtClean="0"/>
              <a:t>the United States</a:t>
            </a:r>
            <a:endParaRPr lang="en-US" sz="2300" dirty="0" smtClean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7" name="Picture 6" descr="A picture containing sitting, piece, skiing, gear&#10;&#10;Description automatically generated">
            <a:extLst>
              <a:ext uri="{FF2B5EF4-FFF2-40B4-BE49-F238E27FC236}">
                <a16:creationId xmlns="" xmlns:a16="http://schemas.microsoft.com/office/drawing/2014/main" id="{D01ED2A0-8FAC-4E21-91A9-B7E5A3EC3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763" y="2776306"/>
            <a:ext cx="5566238" cy="3131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42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Site Selection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Round Mountain mutually selected as ideal site for program</a:t>
            </a:r>
          </a:p>
          <a:p>
            <a:r>
              <a:rPr lang="en-US" dirty="0" smtClean="0"/>
              <a:t>Benefits of Site:</a:t>
            </a:r>
          </a:p>
          <a:p>
            <a:pPr lvl="1"/>
            <a:r>
              <a:rPr lang="en-US" dirty="0" smtClean="0"/>
              <a:t>Sufficient publicly owned land available (Currently owned by ESD1)</a:t>
            </a:r>
          </a:p>
          <a:p>
            <a:pPr lvl="1"/>
            <a:r>
              <a:rPr lang="en-US" dirty="0" smtClean="0"/>
              <a:t>Close proximity to Western Travis County</a:t>
            </a:r>
          </a:p>
          <a:p>
            <a:pPr lvl="1"/>
            <a:r>
              <a:rPr lang="en-US" dirty="0" smtClean="0"/>
              <a:t>Close proximity to common rescue </a:t>
            </a:r>
            <a:r>
              <a:rPr lang="en-US" dirty="0" smtClean="0"/>
              <a:t>locations</a:t>
            </a:r>
            <a:endParaRPr lang="en-US" dirty="0" smtClean="0"/>
          </a:p>
          <a:p>
            <a:pPr lvl="2"/>
            <a:r>
              <a:rPr lang="en-US" dirty="0" smtClean="0"/>
              <a:t>Lake Travis</a:t>
            </a:r>
          </a:p>
          <a:p>
            <a:pPr lvl="2"/>
            <a:r>
              <a:rPr lang="en-US" dirty="0" err="1" smtClean="0"/>
              <a:t>Pedernales</a:t>
            </a:r>
            <a:r>
              <a:rPr lang="en-US" dirty="0" smtClean="0"/>
              <a:t> Falls</a:t>
            </a:r>
          </a:p>
          <a:p>
            <a:pPr lvl="2"/>
            <a:r>
              <a:rPr lang="en-US" dirty="0" smtClean="0"/>
              <a:t>Enchanted Rock</a:t>
            </a:r>
          </a:p>
          <a:p>
            <a:r>
              <a:rPr lang="en-US" dirty="0" smtClean="0"/>
              <a:t>Due to aircraft cruise speeds, actual base location within County not significant</a:t>
            </a:r>
          </a:p>
          <a:p>
            <a:r>
              <a:rPr lang="en-US" b="1" u="sng" dirty="0" smtClean="0"/>
              <a:t>All</a:t>
            </a:r>
            <a:r>
              <a:rPr lang="en-US" dirty="0" smtClean="0"/>
              <a:t> of Blanco County has </a:t>
            </a:r>
            <a:r>
              <a:rPr lang="en-US" dirty="0" smtClean="0"/>
              <a:t>an average </a:t>
            </a:r>
            <a:r>
              <a:rPr lang="en-US" dirty="0" smtClean="0"/>
              <a:t>flight time of 10 minutes or less</a:t>
            </a:r>
            <a:endParaRPr lang="en-US" dirty="0"/>
          </a:p>
        </p:txBody>
      </p:sp>
      <p:pic>
        <p:nvPicPr>
          <p:cNvPr id="5" name="Picture 2" descr="https://www.co.blanco.tx.us/upload/template/0148/images/TAC-made%20Blanco%20County%20S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111919"/>
            <a:ext cx="1623964" cy="16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1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Project Scope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proposed project would include the following:</a:t>
            </a:r>
          </a:p>
          <a:p>
            <a:pPr lvl="1"/>
            <a:r>
              <a:rPr lang="en-US" dirty="0" smtClean="0"/>
              <a:t>Helipad in compliance with FAA Regulations to safely land Leonardo AW169 in Single-Pilot Instrument Flight Rules (SPIFR) conditions</a:t>
            </a:r>
          </a:p>
          <a:p>
            <a:pPr lvl="1"/>
            <a:r>
              <a:rPr lang="en-US" dirty="0" smtClean="0"/>
              <a:t>Aviation Fuel Tank with 10,000 Gallon Capacity of Jet A Fuel</a:t>
            </a:r>
          </a:p>
          <a:p>
            <a:pPr lvl="1"/>
            <a:r>
              <a:rPr lang="en-US" dirty="0" smtClean="0"/>
              <a:t>Hangar capable of storing (1) Leonardo AW169 Aircraft and (1) Ambulance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Station capable of housing (6) Personnel:</a:t>
            </a:r>
          </a:p>
          <a:p>
            <a:pPr lvl="2"/>
            <a:r>
              <a:rPr lang="en-US" dirty="0" smtClean="0"/>
              <a:t>(3) HEMS Personnel - Dedicated</a:t>
            </a:r>
          </a:p>
          <a:p>
            <a:pPr lvl="2"/>
            <a:r>
              <a:rPr lang="en-US" dirty="0" smtClean="0"/>
              <a:t>(2) EMS Personnel - Dedicated</a:t>
            </a:r>
          </a:p>
          <a:p>
            <a:pPr lvl="2"/>
            <a:r>
              <a:rPr lang="en-US" dirty="0" smtClean="0"/>
              <a:t>(1) HEMS or EMS Person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83" y="4185634"/>
            <a:ext cx="4891017" cy="2641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www.co.blanco.tx.us/upload/template/0148/images/TAC-made%20Blanco%20County%20Se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111919"/>
            <a:ext cx="1623964" cy="16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0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3381" b="9141"/>
          <a:stretch/>
        </p:blipFill>
        <p:spPr>
          <a:xfrm>
            <a:off x="-36096" y="-60157"/>
            <a:ext cx="12228095" cy="696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Project Scope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00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Station capable of housing (6) personnel</a:t>
            </a:r>
          </a:p>
          <a:p>
            <a:pPr lvl="1"/>
            <a:r>
              <a:rPr lang="en-US" dirty="0" smtClean="0"/>
              <a:t>Operations Office for Aviation and Ground Operations</a:t>
            </a:r>
          </a:p>
          <a:p>
            <a:pPr lvl="1"/>
            <a:r>
              <a:rPr lang="en-US" dirty="0" smtClean="0"/>
              <a:t>Crew Quarters (Bedrooms)</a:t>
            </a:r>
          </a:p>
          <a:p>
            <a:pPr lvl="1"/>
            <a:r>
              <a:rPr lang="en-US" dirty="0" smtClean="0"/>
              <a:t>Day Room</a:t>
            </a:r>
          </a:p>
          <a:p>
            <a:pPr lvl="1"/>
            <a:r>
              <a:rPr lang="en-US" dirty="0" smtClean="0"/>
              <a:t>Bathrooms/Showers (2)</a:t>
            </a:r>
          </a:p>
          <a:p>
            <a:pPr lvl="1"/>
            <a:r>
              <a:rPr lang="en-US" dirty="0" smtClean="0"/>
              <a:t>Kitchen</a:t>
            </a:r>
          </a:p>
          <a:p>
            <a:pPr lvl="1"/>
            <a:r>
              <a:rPr lang="en-US" dirty="0" smtClean="0"/>
              <a:t>Medical Supply Rooms for Aviation and Ground Operations</a:t>
            </a:r>
          </a:p>
          <a:p>
            <a:pPr lvl="1"/>
            <a:r>
              <a:rPr lang="en-US" dirty="0" smtClean="0"/>
              <a:t>Tool Room</a:t>
            </a:r>
          </a:p>
          <a:p>
            <a:pPr lvl="1"/>
            <a:r>
              <a:rPr lang="en-US" dirty="0" smtClean="0"/>
              <a:t>Decontamination Room</a:t>
            </a:r>
          </a:p>
          <a:p>
            <a:endParaRPr lang="en-US" dirty="0" smtClean="0"/>
          </a:p>
          <a:p>
            <a:r>
              <a:rPr lang="en-US" dirty="0" smtClean="0"/>
              <a:t>Estimated Size of Facility = 8,900 ft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Hangar / Apparatus Area = 4,400 ft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Conditions Space = 4,500 ft</a:t>
            </a:r>
            <a:r>
              <a:rPr lang="en-US" baseline="30000" dirty="0" smtClean="0"/>
              <a:t>2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r="41441" b="20942"/>
          <a:stretch/>
        </p:blipFill>
        <p:spPr>
          <a:xfrm>
            <a:off x="0" y="-11712"/>
            <a:ext cx="4324350" cy="742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Facility Staffing Plan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1" y="0"/>
            <a:ext cx="6743700" cy="70170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Initial staffing plan concepts, subject to approval of respective management authorities:</a:t>
            </a:r>
          </a:p>
          <a:p>
            <a:pPr lvl="1"/>
            <a:r>
              <a:rPr lang="en-US" u="sng" dirty="0" smtClean="0"/>
              <a:t>Travis County </a:t>
            </a:r>
            <a:r>
              <a:rPr lang="en-US" b="1" i="1" u="sng" dirty="0" smtClean="0"/>
              <a:t>STAR</a:t>
            </a:r>
            <a:r>
              <a:rPr lang="en-US" u="sng" dirty="0" smtClean="0"/>
              <a:t> Flight</a:t>
            </a:r>
          </a:p>
          <a:p>
            <a:pPr lvl="2"/>
            <a:r>
              <a:rPr lang="en-US" dirty="0" smtClean="0"/>
              <a:t>12-Hour Daytime Aircraft (1 Pilot, 1 Flight Nurse, 1 Flight Paramedic)</a:t>
            </a:r>
          </a:p>
          <a:p>
            <a:pPr lvl="2"/>
            <a:r>
              <a:rPr lang="en-US" dirty="0" smtClean="0"/>
              <a:t>Occasional overnight shifts</a:t>
            </a:r>
          </a:p>
          <a:p>
            <a:pPr lvl="2"/>
            <a:r>
              <a:rPr lang="en-US" dirty="0" smtClean="0"/>
              <a:t>Expanded coverage based on needs identified and resource/budget availability</a:t>
            </a:r>
          </a:p>
          <a:p>
            <a:pPr lvl="1"/>
            <a:endParaRPr lang="en-US" dirty="0"/>
          </a:p>
          <a:p>
            <a:pPr lvl="1"/>
            <a:r>
              <a:rPr lang="en-US" u="sng" dirty="0" smtClean="0"/>
              <a:t>Blanco County ESD 1</a:t>
            </a:r>
          </a:p>
          <a:p>
            <a:pPr lvl="2"/>
            <a:r>
              <a:rPr lang="en-US" dirty="0" smtClean="0"/>
              <a:t>24-Hour Coverage with Single Paramedic Response Unit (“Squad”)</a:t>
            </a:r>
          </a:p>
          <a:p>
            <a:pPr lvl="2"/>
            <a:r>
              <a:rPr lang="en-US" dirty="0" smtClean="0"/>
              <a:t>Provides ALS First Response to Local Area (Round Mountain)</a:t>
            </a:r>
          </a:p>
          <a:p>
            <a:pPr lvl="2"/>
            <a:r>
              <a:rPr lang="en-US" dirty="0" smtClean="0"/>
              <a:t>Ensures ALS availability to all of Blanco County when EMS is at ‘Level 0’</a:t>
            </a:r>
          </a:p>
          <a:p>
            <a:pPr lvl="2"/>
            <a:r>
              <a:rPr lang="en-US" dirty="0" smtClean="0"/>
              <a:t>Provides supplemental ALS coverage (countywide) for high priority incidents</a:t>
            </a:r>
          </a:p>
          <a:p>
            <a:pPr lvl="2"/>
            <a:r>
              <a:rPr lang="en-US" dirty="0" smtClean="0"/>
              <a:t>Transition to 24-Hour MICU based on needs identified and resource/budget availability</a:t>
            </a:r>
          </a:p>
        </p:txBody>
      </p:sp>
    </p:spTree>
    <p:extLst>
      <p:ext uri="{BB962C8B-B14F-4D97-AF65-F5344CB8AC3E}">
        <p14:creationId xmlns:p14="http://schemas.microsoft.com/office/powerpoint/2010/main" val="25838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15920" r="12548" b="6466"/>
          <a:stretch/>
        </p:blipFill>
        <p:spPr>
          <a:xfrm>
            <a:off x="-800100" y="-285750"/>
            <a:ext cx="12992100" cy="712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Benefits: Blanco County</a:t>
            </a:r>
            <a:endParaRPr lang="en-US" b="1" dirty="0"/>
          </a:p>
        </p:txBody>
      </p:sp>
      <p:pic>
        <p:nvPicPr>
          <p:cNvPr id="4" name="Content Placeholder 4" descr="Map&#10;&#10;Description automatically generated with medium confidence">
            <a:extLst>
              <a:ext uri="{FF2B5EF4-FFF2-40B4-BE49-F238E27FC236}">
                <a16:creationId xmlns="" xmlns:a16="http://schemas.microsoft.com/office/drawing/2014/main" id="{3500D1B9-67F6-4717-8313-9B853C6AB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81" y="1876814"/>
            <a:ext cx="6784705" cy="4882452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8C634C-7B8C-4869-A6DC-8F4FA1B839BB}"/>
              </a:ext>
            </a:extLst>
          </p:cNvPr>
          <p:cNvSpPr txBox="1"/>
          <p:nvPr/>
        </p:nvSpPr>
        <p:spPr>
          <a:xfrm>
            <a:off x="221673" y="1724414"/>
            <a:ext cx="393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Blue Circle- </a:t>
            </a:r>
            <a:r>
              <a:rPr lang="en-US" dirty="0"/>
              <a:t>15 min flight time coverage from </a:t>
            </a:r>
            <a:r>
              <a:rPr lang="en-US" b="1" dirty="0"/>
              <a:t>STAR</a:t>
            </a:r>
            <a:r>
              <a:rPr lang="en-US" dirty="0"/>
              <a:t> </a:t>
            </a:r>
            <a:r>
              <a:rPr lang="en-US" i="1" dirty="0"/>
              <a:t>Flight</a:t>
            </a:r>
            <a:r>
              <a:rPr lang="en-US" dirty="0"/>
              <a:t> hangar </a:t>
            </a:r>
            <a:r>
              <a:rPr lang="en-US" sz="1600" dirty="0"/>
              <a:t>(Current model)</a:t>
            </a:r>
          </a:p>
          <a:p>
            <a:r>
              <a:rPr lang="en-US" dirty="0">
                <a:solidFill>
                  <a:srgbClr val="FF0000"/>
                </a:solidFill>
              </a:rPr>
              <a:t>Red Circle- </a:t>
            </a:r>
            <a:r>
              <a:rPr lang="en-US" dirty="0"/>
              <a:t>15 min flight time coverage from proposed Blanco County hangar</a:t>
            </a:r>
            <a:endParaRPr lang="en-US" sz="2000"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="" xmlns:a16="http://schemas.microsoft.com/office/drawing/2014/main" id="{35817716-F65C-46A5-931B-6470E71AF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14568"/>
              </p:ext>
            </p:extLst>
          </p:nvPr>
        </p:nvGraphicFramePr>
        <p:xfrm>
          <a:off x="221673" y="3006004"/>
          <a:ext cx="4775330" cy="1995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288">
                  <a:extLst>
                    <a:ext uri="{9D8B030D-6E8A-4147-A177-3AD203B41FA5}">
                      <a16:colId xmlns="" xmlns:a16="http://schemas.microsoft.com/office/drawing/2014/main" val="2870532843"/>
                    </a:ext>
                  </a:extLst>
                </a:gridCol>
                <a:gridCol w="1421266">
                  <a:extLst>
                    <a:ext uri="{9D8B030D-6E8A-4147-A177-3AD203B41FA5}">
                      <a16:colId xmlns="" xmlns:a16="http://schemas.microsoft.com/office/drawing/2014/main" val="2220632971"/>
                    </a:ext>
                  </a:extLst>
                </a:gridCol>
                <a:gridCol w="1591776">
                  <a:extLst>
                    <a:ext uri="{9D8B030D-6E8A-4147-A177-3AD203B41FA5}">
                      <a16:colId xmlns="" xmlns:a16="http://schemas.microsoft.com/office/drawing/2014/main" val="217512322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STAR </a:t>
                      </a:r>
                      <a:r>
                        <a:rPr lang="en-US" sz="1400" i="1" dirty="0"/>
                        <a:t>Flight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Hangar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Blanco County Hangar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5412620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en-US" dirty="0"/>
                        <a:t>Blanco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minutes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minutes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6011135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en-US" dirty="0" smtClean="0"/>
                        <a:t>Johnson City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minutes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minutes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Round Mountain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r>
                        <a:rPr lang="en-US" baseline="0" dirty="0" smtClean="0"/>
                        <a:t> minutes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minutes</a:t>
                      </a:r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37302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Pedernales Falls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11.5 minutes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minutes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8C634C-7B8C-4869-A6DC-8F4FA1B839BB}"/>
              </a:ext>
            </a:extLst>
          </p:cNvPr>
          <p:cNvSpPr txBox="1"/>
          <p:nvPr/>
        </p:nvSpPr>
        <p:spPr>
          <a:xfrm>
            <a:off x="346868" y="5443278"/>
            <a:ext cx="452494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79% Average Reduction in Flight Times</a:t>
            </a:r>
            <a:endParaRPr lang="en-US" sz="2800" b="1" dirty="0"/>
          </a:p>
        </p:txBody>
      </p:sp>
      <p:pic>
        <p:nvPicPr>
          <p:cNvPr id="10" name="Picture 2" descr="https://www.co.blanco.tx.us/upload/template/0148/images/TAC-made%20Blanco%20County%20Se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111919"/>
            <a:ext cx="1623964" cy="16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22552"/>
          <a:stretch/>
        </p:blipFill>
        <p:spPr>
          <a:xfrm>
            <a:off x="-545911" y="-304801"/>
            <a:ext cx="13292920" cy="7696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Benefits: Travis County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creation of a western base of operations provides STAR Flight with faster, closer access to areas that generate significant utilization of the program.</a:t>
            </a:r>
          </a:p>
          <a:p>
            <a:pPr lvl="1"/>
            <a:r>
              <a:rPr lang="en-US" sz="2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ability to position a helicopter in this major service area shortens the flight-time required to reach patients. </a:t>
            </a:r>
          </a:p>
          <a:p>
            <a:pPr lvl="1"/>
            <a:r>
              <a:rPr lang="en-US" sz="2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this western service area is typically busy during fire season. Having an airborne fire-fighting 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resource closer to these areas of need makes good sense</a:t>
            </a:r>
          </a:p>
          <a:p>
            <a:r>
              <a:rPr lang="en-US" sz="2600" spc="-5" dirty="0" smtClean="0">
                <a:latin typeface="Calibri" panose="020F0502020204030204" pitchFamily="34" charset="0"/>
                <a:ea typeface="Arial" panose="020B0604020202020204" pitchFamily="34" charset="0"/>
              </a:rPr>
              <a:t>Moving a STAR Flight aircraft West provides decreased response time to our most frequent out of county response areas, while providing better or equal coverage to Travis County residents. </a:t>
            </a:r>
          </a:p>
          <a:p>
            <a:pPr lvl="1"/>
            <a:r>
              <a:rPr lang="en-US" sz="2600" spc="-5" dirty="0" smtClean="0">
                <a:latin typeface="Calibri" panose="020F0502020204030204" pitchFamily="34" charset="0"/>
                <a:ea typeface="Arial" panose="020B0604020202020204" pitchFamily="34" charset="0"/>
              </a:rPr>
              <a:t>Currently both STAR Flight aircraft are placed within 3 nautical miles from each other.  Placing one aircraft further West significantly expands the reach of the STAR Flight program. </a:t>
            </a:r>
          </a:p>
          <a:p>
            <a:r>
              <a:rPr lang="en-US" sz="2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Blanco County has long been a valued customer of the STAR Flight program, keeping STAR Flight at the top of its emergency-call list for all air-ambulance needs.</a:t>
            </a:r>
          </a:p>
          <a:p>
            <a:endParaRPr lang="en-US" sz="3000" spc="-5" dirty="0" smtClean="0"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  <a:p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Benefits: Texas Hill Country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Travis County STAR Flight serves more than just Travis and Blanco counties</a:t>
            </a:r>
          </a:p>
          <a:p>
            <a:r>
              <a:rPr lang="en-US" dirty="0" smtClean="0"/>
              <a:t>STAR Flight serves Travis County and the surrounding 17 counties of Central Texas</a:t>
            </a:r>
          </a:p>
          <a:p>
            <a:r>
              <a:rPr lang="en-US" dirty="0" smtClean="0"/>
              <a:t>Project brings this critical asset closer to several of our neighbors, bringing the same benefits to them:</a:t>
            </a:r>
          </a:p>
          <a:p>
            <a:pPr lvl="1"/>
            <a:r>
              <a:rPr lang="en-US" dirty="0" smtClean="0"/>
              <a:t>Burnet County</a:t>
            </a:r>
          </a:p>
          <a:p>
            <a:pPr lvl="1"/>
            <a:r>
              <a:rPr lang="en-US" dirty="0" smtClean="0"/>
              <a:t>Llano County</a:t>
            </a:r>
          </a:p>
          <a:p>
            <a:pPr lvl="1"/>
            <a:r>
              <a:rPr lang="en-US" dirty="0" smtClean="0"/>
              <a:t>San Saba County</a:t>
            </a:r>
          </a:p>
          <a:p>
            <a:pPr lvl="1"/>
            <a:r>
              <a:rPr lang="en-US" dirty="0" smtClean="0"/>
              <a:t>Lampasas County</a:t>
            </a:r>
          </a:p>
          <a:p>
            <a:pPr lvl="1"/>
            <a:r>
              <a:rPr lang="en-US" dirty="0" smtClean="0"/>
              <a:t>Gillespie County</a:t>
            </a:r>
          </a:p>
          <a:p>
            <a:pPr lvl="1"/>
            <a:r>
              <a:rPr lang="en-US" dirty="0" smtClean="0"/>
              <a:t>Hays County</a:t>
            </a:r>
          </a:p>
          <a:p>
            <a:pPr lvl="1"/>
            <a:r>
              <a:rPr lang="en-US" dirty="0" smtClean="0"/>
              <a:t>Comal County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40" y="3526194"/>
            <a:ext cx="3287599" cy="321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7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b="7393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Interlocal</a:t>
            </a:r>
            <a:r>
              <a:rPr lang="en-US" b="1" dirty="0" smtClean="0"/>
              <a:t> Agreement Contingencies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dirty="0" err="1" smtClean="0"/>
              <a:t>interlocal</a:t>
            </a:r>
            <a:r>
              <a:rPr lang="en-US" dirty="0" smtClean="0"/>
              <a:t> agreement has two important requirements which the ILA is contingent upon:</a:t>
            </a:r>
          </a:p>
          <a:p>
            <a:pPr lvl="1"/>
            <a:r>
              <a:rPr lang="en-US" dirty="0"/>
              <a:t>Blanco County obtaining adequate financing on acceptable terms and conditions for the Project no later than December 31, </a:t>
            </a:r>
            <a:r>
              <a:rPr lang="en-US" dirty="0" smtClean="0"/>
              <a:t>2022</a:t>
            </a:r>
          </a:p>
          <a:p>
            <a:pPr lvl="1"/>
            <a:r>
              <a:rPr lang="en-US" dirty="0"/>
              <a:t>Blanco County obtaining title in fee simple to the Property no later than December </a:t>
            </a:r>
            <a:r>
              <a:rPr lang="en-US" dirty="0" smtClean="0"/>
              <a:t>31, </a:t>
            </a:r>
            <a:r>
              <a:rPr lang="en-US" dirty="0"/>
              <a:t>2022</a:t>
            </a:r>
            <a:endParaRPr lang="en-US" dirty="0" smtClean="0"/>
          </a:p>
          <a:p>
            <a:r>
              <a:rPr lang="en-US" dirty="0" smtClean="0"/>
              <a:t>If both of these requirements are not met by the deadline, the ILA will is terminated as of January 1,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0" b="33055"/>
          <a:stretch/>
        </p:blipFill>
        <p:spPr>
          <a:xfrm>
            <a:off x="-173930" y="-293914"/>
            <a:ext cx="12499280" cy="7347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Summary: IHI Triple Aim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IHI Triple Aim is a framework developed by the Institute for Healthcare Improvement that describes an approach to optimizing health system performance. </a:t>
            </a:r>
            <a:r>
              <a:rPr lang="en-US" dirty="0" smtClean="0"/>
              <a:t>New designs </a:t>
            </a:r>
            <a:r>
              <a:rPr lang="en-US" dirty="0"/>
              <a:t>must be developed to simultaneously pursue three dimensions, which </a:t>
            </a:r>
            <a:r>
              <a:rPr lang="en-US" dirty="0" smtClean="0"/>
              <a:t>is called </a:t>
            </a:r>
            <a:r>
              <a:rPr lang="en-US" dirty="0"/>
              <a:t>the “Triple Aim”:</a:t>
            </a:r>
          </a:p>
          <a:p>
            <a:pPr lvl="1"/>
            <a:r>
              <a:rPr lang="en-US" dirty="0"/>
              <a:t>Improving the patient experience of care (including quality and satisfaction);</a:t>
            </a:r>
          </a:p>
          <a:p>
            <a:pPr lvl="1"/>
            <a:r>
              <a:rPr lang="en-US" dirty="0"/>
              <a:t>Improving the health of populations; and</a:t>
            </a:r>
          </a:p>
          <a:p>
            <a:pPr lvl="1"/>
            <a:r>
              <a:rPr lang="en-US" dirty="0"/>
              <a:t>Reducing the per capita cost of health care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11112" r="17614" b="19191"/>
          <a:stretch/>
        </p:blipFill>
        <p:spPr>
          <a:xfrm>
            <a:off x="7791450" y="4242134"/>
            <a:ext cx="4038600" cy="24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0" y="0"/>
            <a:ext cx="12192000" cy="687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Current Problem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/>
          </a:bodyPr>
          <a:lstStyle/>
          <a:p>
            <a:r>
              <a:rPr lang="en-US" dirty="0" smtClean="0"/>
              <a:t>Currently in Texas, 72% of counties have a hospital in their County.</a:t>
            </a:r>
          </a:p>
          <a:p>
            <a:r>
              <a:rPr lang="en-US" dirty="0" smtClean="0"/>
              <a:t>Blanco County is one of 71 counties in Texas with no hospital.</a:t>
            </a:r>
          </a:p>
          <a:p>
            <a:r>
              <a:rPr lang="en-US" dirty="0" smtClean="0"/>
              <a:t>LBJ Memorial Hospital, the hospital of Blanco County, closed its doors 38 years ago, as critical patients were best served by “larger, better-equipped hospitals in Austin”</a:t>
            </a:r>
            <a:endParaRPr lang="en-US" dirty="0"/>
          </a:p>
          <a:p>
            <a:r>
              <a:rPr lang="en-US" dirty="0" smtClean="0"/>
              <a:t>Critically ill/injured patients are far away from the closest Level I Trauma Center, excluding EMS Response &amp; Scene Time</a:t>
            </a:r>
          </a:p>
          <a:p>
            <a:pPr lvl="1"/>
            <a:r>
              <a:rPr lang="en-US" dirty="0" smtClean="0"/>
              <a:t>Center of County to DSMC@UT = 44.6 miles / 52 minutes</a:t>
            </a:r>
          </a:p>
          <a:p>
            <a:pPr lvl="1"/>
            <a:r>
              <a:rPr lang="en-US" dirty="0" smtClean="0"/>
              <a:t>Furthest Points to DSMC@UT = 70 miles / 85 minutes</a:t>
            </a:r>
          </a:p>
          <a:p>
            <a:r>
              <a:rPr lang="en-US" dirty="0" smtClean="0"/>
              <a:t>Rural patients are disadvantaged due to distance from comprehensive facilities</a:t>
            </a:r>
          </a:p>
        </p:txBody>
      </p:sp>
      <p:pic>
        <p:nvPicPr>
          <p:cNvPr id="5" name="Picture 2" descr="https://www.co.blanco.tx.us/upload/template/0148/images/TAC-made%20Blanco%20County%20S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111919"/>
            <a:ext cx="1623964" cy="16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9"/>
          <a:stretch/>
        </p:blipFill>
        <p:spPr>
          <a:xfrm>
            <a:off x="0" y="-171450"/>
            <a:ext cx="12192000" cy="7207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Summary: IHI Triple Aim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Population Health</a:t>
            </a:r>
          </a:p>
          <a:p>
            <a:pPr lvl="1"/>
            <a:r>
              <a:rPr lang="en-US" dirty="0" smtClean="0"/>
              <a:t>Reduces morbidity/mortality</a:t>
            </a:r>
          </a:p>
          <a:p>
            <a:pPr lvl="1"/>
            <a:r>
              <a:rPr lang="en-US" dirty="0" smtClean="0"/>
              <a:t>Reduces disparity – rural patients can access comprehensive healthcare in the same amount of time as an urban patient could</a:t>
            </a:r>
          </a:p>
          <a:p>
            <a:r>
              <a:rPr lang="en-US" dirty="0" smtClean="0"/>
              <a:t>Experience of Care</a:t>
            </a:r>
          </a:p>
          <a:p>
            <a:pPr lvl="1"/>
            <a:r>
              <a:rPr lang="en-US" dirty="0" smtClean="0"/>
              <a:t>Reduced transport times greatly improves patient satisfaction</a:t>
            </a:r>
          </a:p>
          <a:p>
            <a:pPr lvl="1"/>
            <a:r>
              <a:rPr lang="en-US" dirty="0" smtClean="0"/>
              <a:t>Provides added comfort to consumers</a:t>
            </a:r>
          </a:p>
          <a:p>
            <a:r>
              <a:rPr lang="en-US" dirty="0" smtClean="0"/>
              <a:t>Per Capita Cost</a:t>
            </a:r>
          </a:p>
          <a:p>
            <a:pPr lvl="1"/>
            <a:r>
              <a:rPr lang="en-US" dirty="0" smtClean="0"/>
              <a:t>Partnership is a cost-effective solution compared to other solutions</a:t>
            </a:r>
          </a:p>
          <a:p>
            <a:pPr lvl="1"/>
            <a:r>
              <a:rPr lang="en-US" dirty="0" smtClean="0"/>
              <a:t>Provides access to a governmental/public air medical provider, which delivers service at a fraction of the cost of the private air medical industry, with much more advantageous billing methodologies, reducing consumer cost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7"/>
          <a:stretch/>
        </p:blipFill>
        <p:spPr>
          <a:xfrm>
            <a:off x="2406" y="0"/>
            <a:ext cx="12189593" cy="6915956"/>
          </a:xfrm>
        </p:spPr>
      </p:pic>
      <p:sp>
        <p:nvSpPr>
          <p:cNvPr id="6" name="Rectangle 5"/>
          <p:cNvSpPr/>
          <p:nvPr/>
        </p:nvSpPr>
        <p:spPr>
          <a:xfrm>
            <a:off x="2406" y="0"/>
            <a:ext cx="54234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Questions?</a:t>
            </a:r>
            <a:endParaRPr lang="en-US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91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09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Mitigation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Performance Emergency Medical Services (EMS) System</a:t>
            </a:r>
          </a:p>
          <a:p>
            <a:pPr lvl="1"/>
            <a:r>
              <a:rPr lang="en-US" dirty="0" smtClean="0"/>
              <a:t>Started in Blanco County 50 Years Ago</a:t>
            </a:r>
          </a:p>
          <a:p>
            <a:pPr lvl="1"/>
            <a:r>
              <a:rPr lang="en-US" dirty="0" smtClean="0"/>
              <a:t>Now provided by Blanco County ESD 1 and ESD 2</a:t>
            </a:r>
          </a:p>
          <a:p>
            <a:pPr lvl="1"/>
            <a:r>
              <a:rPr lang="en-US" dirty="0" smtClean="0"/>
              <a:t>Full-time Mobile Intensive Care Unit (MICU) Coverage</a:t>
            </a:r>
          </a:p>
          <a:p>
            <a:pPr lvl="1"/>
            <a:r>
              <a:rPr lang="en-US" dirty="0" smtClean="0"/>
              <a:t>Enhanced scope of practice</a:t>
            </a:r>
          </a:p>
          <a:p>
            <a:pPr lvl="1"/>
            <a:r>
              <a:rPr lang="en-US" dirty="0" smtClean="0"/>
              <a:t>Prevention efforts</a:t>
            </a:r>
          </a:p>
          <a:p>
            <a:endParaRPr lang="en-US" dirty="0" smtClean="0"/>
          </a:p>
          <a:p>
            <a:r>
              <a:rPr lang="en-US" dirty="0" smtClean="0"/>
              <a:t>Need for </a:t>
            </a:r>
            <a:r>
              <a:rPr lang="en-US" b="1" u="sng" dirty="0" smtClean="0"/>
              <a:t>rapid</a:t>
            </a:r>
            <a:r>
              <a:rPr lang="en-US" dirty="0" smtClean="0"/>
              <a:t> transport of critically ill and injured patients with time sensitive conditions to comprehensive receiving facilities</a:t>
            </a:r>
          </a:p>
          <a:p>
            <a:pPr lvl="1"/>
            <a:endParaRPr lang="en-US" dirty="0" smtClean="0"/>
          </a:p>
        </p:txBody>
      </p:sp>
      <p:pic>
        <p:nvPicPr>
          <p:cNvPr id="5" name="Picture 2" descr="https://www.co.blanco.tx.us/upload/template/0148/images/TAC-made%20Blanco%20County%20S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111919"/>
            <a:ext cx="1623964" cy="16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34" cy="6259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2" y="123223"/>
            <a:ext cx="10980313" cy="1325563"/>
          </a:xfrm>
        </p:spPr>
        <p:txBody>
          <a:bodyPr/>
          <a:lstStyle/>
          <a:p>
            <a:pPr algn="ctr"/>
            <a:r>
              <a:rPr lang="en-US" b="1" dirty="0" smtClean="0"/>
              <a:t>Helicopter Emergency Medical Services (HEMS)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10137" r="12703" b="14982"/>
          <a:stretch/>
        </p:blipFill>
        <p:spPr>
          <a:xfrm>
            <a:off x="7620985" y="4011769"/>
            <a:ext cx="4691217" cy="2846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upload.wikimedia.org/wikipedia/commons/5/51/Bell_47_%28H-13G%29_medevac_inflight_b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127" y="1455313"/>
            <a:ext cx="3828722" cy="25499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487" y="1867437"/>
            <a:ext cx="72474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Efficient method to rapidly move critical patients to comprehensive facilities, which has been in use since WWII, significantly reduced morbidity and mortality.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Helicopters staffed with a Pilot, Flight Nurse and Flight Paramedic transport patients in the aircraft to the hospital.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Locally, this results in a significant reduction in transport time to Level I Trauma Center: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886001"/>
              </p:ext>
            </p:extLst>
          </p:nvPr>
        </p:nvGraphicFramePr>
        <p:xfrm>
          <a:off x="549378" y="5012932"/>
          <a:ext cx="689571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258"/>
                <a:gridCol w="2358458"/>
                <a:gridCol w="24949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Ground 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Air Transport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Center of 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Minutes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Furthest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 Minutes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6530" y="6327733"/>
            <a:ext cx="595445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Average Reduction of Transport Time = ~75</a:t>
            </a:r>
            <a:r>
              <a:rPr lang="en-US" sz="2400" b="1" dirty="0" smtClean="0"/>
              <a:t>%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82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8" y="206062"/>
            <a:ext cx="12063212" cy="953036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A natural partnership to best serve our community…</a:t>
            </a:r>
            <a:endParaRPr lang="en-US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07908F-4E97-4934-9926-AF853AA22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58" y="996431"/>
            <a:ext cx="4122883" cy="496816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5A1B4512-87B3-42A1-B09E-BA6B67A48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36" y="1768746"/>
            <a:ext cx="2971800" cy="3476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7" y="1768746"/>
            <a:ext cx="2686456" cy="3423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654" y="5318261"/>
            <a:ext cx="31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Blanco County ESD 1</a:t>
            </a:r>
          </a:p>
          <a:p>
            <a:pPr algn="ctr"/>
            <a:r>
              <a:rPr lang="en-US" dirty="0" smtClean="0"/>
              <a:t>North Blanco County 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71055" y="5245371"/>
            <a:ext cx="31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Blanco County ESD 2</a:t>
            </a:r>
          </a:p>
          <a:p>
            <a:pPr algn="ctr"/>
            <a:r>
              <a:rPr lang="en-US" dirty="0" smtClean="0"/>
              <a:t>Blanco County Fire/EMS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9018" y="6009660"/>
            <a:ext cx="319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Travis County </a:t>
            </a:r>
            <a:r>
              <a:rPr lang="en-US" b="1" i="1" dirty="0" smtClean="0"/>
              <a:t>STAR</a:t>
            </a:r>
            <a:r>
              <a:rPr lang="en-US" b="1" dirty="0" smtClean="0"/>
              <a:t> Flight</a:t>
            </a:r>
          </a:p>
          <a:p>
            <a:pPr algn="ctr"/>
            <a:r>
              <a:rPr lang="en-US" dirty="0" smtClean="0"/>
              <a:t>Blanco County HEMS Provider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3"/>
          <a:stretch/>
        </p:blipFill>
        <p:spPr>
          <a:xfrm>
            <a:off x="0" y="0"/>
            <a:ext cx="12323928" cy="7206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Disadvantages – Current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5426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Benefits of HEMS Transport constrained by HEMS Response Times</a:t>
            </a:r>
          </a:p>
          <a:p>
            <a:r>
              <a:rPr lang="en-US" dirty="0" smtClean="0"/>
              <a:t>HEMS Total Response &amp; Transport Time=</a:t>
            </a:r>
            <a:br>
              <a:rPr lang="en-US" dirty="0" smtClean="0"/>
            </a:br>
            <a:r>
              <a:rPr lang="en-US" dirty="0" smtClean="0"/>
              <a:t>Activation Time + Flight Time to Scene + Scene Time + Transport Time</a:t>
            </a:r>
          </a:p>
          <a:p>
            <a:r>
              <a:rPr lang="en-US" dirty="0" smtClean="0"/>
              <a:t>Currently:</a:t>
            </a:r>
          </a:p>
          <a:p>
            <a:pPr lvl="1"/>
            <a:r>
              <a:rPr lang="en-US" dirty="0" smtClean="0"/>
              <a:t>Average Activation/Flight Time to Scene for Center of County = 26 min</a:t>
            </a:r>
          </a:p>
          <a:p>
            <a:r>
              <a:rPr lang="en-US" dirty="0" smtClean="0"/>
              <a:t>Local EMS Providers must carefully evaluate each incident for the benefit of HEMS transport</a:t>
            </a:r>
          </a:p>
          <a:p>
            <a:r>
              <a:rPr lang="en-US" dirty="0" smtClean="0"/>
              <a:t>Critically ill/injured patients currently experience prolonged transport times by ground when HEMS Response Times negate benefit</a:t>
            </a:r>
          </a:p>
          <a:p>
            <a:r>
              <a:rPr lang="en-US" dirty="0" smtClean="0"/>
              <a:t>Prolonged transport times = Worse outcomes for critically ill/injured patients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64" y="0"/>
            <a:ext cx="3507473" cy="2338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05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582"/>
          <a:stretch/>
        </p:blipFill>
        <p:spPr>
          <a:xfrm>
            <a:off x="0" y="1"/>
            <a:ext cx="12192000" cy="6987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Solution – New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HEMS Programs have been transitioning over the years from a ‘centralized hub’ model where helicopters are based in urban areas and fly out to outlying areas to pick up patients and bring them back to a newer model where helicopters are based in more outlying areas, making them closer to the patients that need them most.</a:t>
            </a:r>
          </a:p>
          <a:p>
            <a:endParaRPr lang="en-US" dirty="0" smtClean="0"/>
          </a:p>
          <a:p>
            <a:r>
              <a:rPr lang="en-US" dirty="0" smtClean="0"/>
              <a:t>HEMS is an essential safety net for critically ill/injured patients in rural areas, so placing these resources closer to the patients that benefit most from them significantly reduces morbidity and mortality.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7961" cy="7137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7454" y="0"/>
            <a:ext cx="66127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Solution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3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2" b="22241"/>
          <a:stretch/>
        </p:blipFill>
        <p:spPr>
          <a:xfrm>
            <a:off x="0" y="-986590"/>
            <a:ext cx="12192000" cy="8382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Proposed Project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of a Station/Base in Northern Blanco County which would serve as a Helicopter Fixed Base of Operations as well as an EMS Station</a:t>
            </a:r>
          </a:p>
          <a:p>
            <a:endParaRPr lang="en-US" dirty="0" smtClean="0"/>
          </a:p>
          <a:p>
            <a:r>
              <a:rPr lang="en-US" dirty="0" smtClean="0"/>
              <a:t>The facility would be constructed to house the following:</a:t>
            </a:r>
          </a:p>
          <a:p>
            <a:pPr lvl="1"/>
            <a:r>
              <a:rPr lang="en-US" dirty="0" smtClean="0"/>
              <a:t>Travis County </a:t>
            </a:r>
            <a:r>
              <a:rPr lang="en-US" b="1" i="1" dirty="0" smtClean="0"/>
              <a:t>STAR</a:t>
            </a:r>
            <a:r>
              <a:rPr lang="en-US" dirty="0" smtClean="0"/>
              <a:t> Flight Aircraft and Personnel</a:t>
            </a:r>
          </a:p>
          <a:p>
            <a:pPr lvl="1"/>
            <a:r>
              <a:rPr lang="en-US" dirty="0" smtClean="0"/>
              <a:t>Blanco County ESD 1 EMS Apparatus and Personnel</a:t>
            </a:r>
          </a:p>
          <a:p>
            <a:endParaRPr lang="en-US" dirty="0"/>
          </a:p>
        </p:txBody>
      </p:sp>
      <p:pic>
        <p:nvPicPr>
          <p:cNvPr id="2050" name="Picture 2" descr="https://www.co.blanco.tx.us/upload/template/0148/images/TAC-made%20Blanco%20County%20S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111919"/>
            <a:ext cx="1623964" cy="16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1408</Words>
  <Application>Microsoft Office PowerPoint</Application>
  <PresentationFormat>Widescreen</PresentationFormat>
  <Paragraphs>179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    STAR Flight  Blanco County Base</vt:lpstr>
      <vt:lpstr>Current Problem</vt:lpstr>
      <vt:lpstr>Mitigation</vt:lpstr>
      <vt:lpstr>Helicopter Emergency Medical Services (HEMS)</vt:lpstr>
      <vt:lpstr>A natural partnership to best serve our community…</vt:lpstr>
      <vt:lpstr>Disadvantages – Current Model</vt:lpstr>
      <vt:lpstr>Solution – New Model</vt:lpstr>
      <vt:lpstr>PowerPoint Presentation</vt:lpstr>
      <vt:lpstr>Proposed Project</vt:lpstr>
      <vt:lpstr>Travis County STAR Flight: Profile</vt:lpstr>
      <vt:lpstr>Site Selection</vt:lpstr>
      <vt:lpstr>Project Scope</vt:lpstr>
      <vt:lpstr>Project Scope</vt:lpstr>
      <vt:lpstr>Facility Staffing Plan</vt:lpstr>
      <vt:lpstr>Benefits: Blanco County</vt:lpstr>
      <vt:lpstr>Benefits: Travis County</vt:lpstr>
      <vt:lpstr>Benefits: Texas Hill Country</vt:lpstr>
      <vt:lpstr>Interlocal Agreement Contingencies</vt:lpstr>
      <vt:lpstr>Summary: IHI Triple Aim</vt:lpstr>
      <vt:lpstr>Summary: IHI Triple Aim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Hamilton</dc:creator>
  <cp:lastModifiedBy>Ben Oakley</cp:lastModifiedBy>
  <cp:revision>60</cp:revision>
  <dcterms:created xsi:type="dcterms:W3CDTF">2022-04-22T21:10:02Z</dcterms:created>
  <dcterms:modified xsi:type="dcterms:W3CDTF">2022-04-25T18:21:05Z</dcterms:modified>
</cp:coreProperties>
</file>